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9" r:id="rId5"/>
    <p:sldId id="259" r:id="rId6"/>
    <p:sldId id="350" r:id="rId7"/>
    <p:sldId id="343" r:id="rId8"/>
    <p:sldId id="344" r:id="rId9"/>
    <p:sldId id="345" r:id="rId10"/>
    <p:sldId id="346" r:id="rId11"/>
    <p:sldId id="347" r:id="rId12"/>
    <p:sldId id="349" r:id="rId13"/>
    <p:sldId id="351" r:id="rId14"/>
    <p:sldId id="326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1189B3"/>
    <a:srgbClr val="71A0FF"/>
    <a:srgbClr val="FF6600"/>
    <a:srgbClr val="008000"/>
    <a:srgbClr val="FF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5" autoAdjust="0"/>
  </p:normalViewPr>
  <p:slideViewPr>
    <p:cSldViewPr>
      <p:cViewPr>
        <p:scale>
          <a:sx n="94" d="100"/>
          <a:sy n="94" d="100"/>
        </p:scale>
        <p:origin x="-88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BB632-8DA8-4456-887D-D804A31E237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5AD70-D717-4580-A82A-D3CC6134BD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3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"/>
          <p:cNvGrpSpPr/>
          <p:nvPr userDrawn="1"/>
        </p:nvGrpSpPr>
        <p:grpSpPr>
          <a:xfrm>
            <a:off x="-8641" y="-27384"/>
            <a:ext cx="9152641" cy="1152128"/>
            <a:chOff x="-8641" y="-27384"/>
            <a:chExt cx="9152641" cy="1152128"/>
          </a:xfrm>
        </p:grpSpPr>
        <p:grpSp>
          <p:nvGrpSpPr>
            <p:cNvPr id="8" name="Grupo 7"/>
            <p:cNvGrpSpPr/>
            <p:nvPr/>
          </p:nvGrpSpPr>
          <p:grpSpPr>
            <a:xfrm>
              <a:off x="1331640" y="0"/>
              <a:ext cx="7812360" cy="908720"/>
              <a:chOff x="1331640" y="0"/>
              <a:chExt cx="7812360" cy="908720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331640" y="0"/>
                <a:ext cx="7812360" cy="908720"/>
                <a:chOff x="1331640" y="0"/>
                <a:chExt cx="7812360" cy="908720"/>
              </a:xfrm>
            </p:grpSpPr>
            <p:sp>
              <p:nvSpPr>
                <p:cNvPr id="12" name="Retângulo 11"/>
                <p:cNvSpPr/>
                <p:nvPr/>
              </p:nvSpPr>
              <p:spPr>
                <a:xfrm>
                  <a:off x="1475656" y="0"/>
                  <a:ext cx="7668344" cy="908720"/>
                </a:xfrm>
                <a:prstGeom prst="rect">
                  <a:avLst/>
                </a:prstGeom>
                <a:solidFill>
                  <a:srgbClr val="1189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" name="Retângulo 7"/>
                <p:cNvSpPr/>
                <p:nvPr/>
              </p:nvSpPr>
              <p:spPr>
                <a:xfrm>
                  <a:off x="1331640" y="0"/>
                  <a:ext cx="360040" cy="288032"/>
                </a:xfrm>
                <a:prstGeom prst="rect">
                  <a:avLst/>
                </a:prstGeom>
                <a:solidFill>
                  <a:srgbClr val="1189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4" name="Retângulo 7"/>
                <p:cNvSpPr/>
                <p:nvPr/>
              </p:nvSpPr>
              <p:spPr>
                <a:xfrm>
                  <a:off x="1403648" y="620688"/>
                  <a:ext cx="360040" cy="288032"/>
                </a:xfrm>
                <a:prstGeom prst="rect">
                  <a:avLst/>
                </a:prstGeom>
                <a:solidFill>
                  <a:srgbClr val="1189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pic>
            <p:nvPicPr>
              <p:cNvPr id="11" name="Picture 6" descr="H:\Energisa\ENER 011 - Templates B+¦ssola e Institucional\promo bussola\logo branca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2906" y="228226"/>
                <a:ext cx="1429574" cy="464469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18" descr="logo bussola lego_flat sem linha copy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641" y="-27384"/>
              <a:ext cx="1576245" cy="115212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5DB8-7E19-4BFE-A4F8-5C925EC48F68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C3F8-A173-4E1A-B4F3-8B703B414F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236351"/>
            <a:ext cx="9373014" cy="7335551"/>
            <a:chOff x="0" y="-236351"/>
            <a:chExt cx="9373014" cy="7335551"/>
          </a:xfrm>
        </p:grpSpPr>
        <p:pic>
          <p:nvPicPr>
            <p:cNvPr id="5123" name="Picture 3" descr="H:\Energisa\ENER 011 - Templates B+¦ssola e Institucional\promo bussola\base lego branco clar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1" name="Picture 6" descr="H:\Energisa\007\Nova pasta\logo colo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32656"/>
              <a:ext cx="1584176" cy="515821"/>
            </a:xfrm>
            <a:prstGeom prst="rect">
              <a:avLst/>
            </a:prstGeom>
            <a:noFill/>
          </p:spPr>
        </p:pic>
        <p:pic>
          <p:nvPicPr>
            <p:cNvPr id="2" name="Picture 1" descr="Mapa Brasil Lego colorido_merge copy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230" y="-236351"/>
              <a:ext cx="7056784" cy="7335551"/>
            </a:xfrm>
            <a:prstGeom prst="rect">
              <a:avLst/>
            </a:prstGeom>
          </p:spPr>
        </p:pic>
        <p:pic>
          <p:nvPicPr>
            <p:cNvPr id="6" name="Picture 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5" t="51046" r="33612" b="40177"/>
            <a:stretch/>
          </p:blipFill>
          <p:spPr bwMode="auto">
            <a:xfrm>
              <a:off x="0" y="6327232"/>
              <a:ext cx="3721769" cy="530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Título 6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4824536" cy="2106144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solidFill>
                  <a:srgbClr val="1189B3"/>
                </a:solidFill>
                <a:latin typeface="Trebuchet MS" pitchFamily="34" charset="0"/>
              </a:rPr>
              <a:t>APRESENTAÇÃO </a:t>
            </a:r>
            <a:r>
              <a:rPr lang="pt-BR" sz="2800" dirty="0" smtClean="0">
                <a:solidFill>
                  <a:srgbClr val="1189B3"/>
                </a:solidFill>
                <a:latin typeface="Trebuchet MS" pitchFamily="34" charset="0"/>
              </a:rPr>
              <a:t>PRÉ </a:t>
            </a:r>
            <a:r>
              <a:rPr lang="pt-BR" sz="2800" dirty="0" smtClean="0">
                <a:solidFill>
                  <a:srgbClr val="1189B3"/>
                </a:solidFill>
                <a:latin typeface="Trebuchet MS" pitchFamily="34" charset="0"/>
              </a:rPr>
              <a:t>APR </a:t>
            </a:r>
            <a:endParaRPr lang="pt-BR" sz="2800" dirty="0">
              <a:solidFill>
                <a:srgbClr val="1189B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84482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alcançados: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Nas equipes próprias não há registro de acidentes com afastamento há 266 dias.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Nas equipes terceirizadas não há registro de acidentes há 210 dias.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42" y="3607162"/>
            <a:ext cx="3400948" cy="288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8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Trebuchet MS" pitchFamily="34" charset="0"/>
              </a:rPr>
              <a:t/>
            </a:r>
            <a:br>
              <a:rPr lang="pt-BR" sz="3600" b="1" dirty="0" smtClean="0">
                <a:latin typeface="Trebuchet MS" pitchFamily="34" charset="0"/>
              </a:rPr>
            </a:br>
            <a:r>
              <a:rPr lang="pt-BR" sz="3600" b="1" dirty="0" smtClean="0">
                <a:latin typeface="Trebuchet MS" pitchFamily="34" charset="0"/>
              </a:rPr>
              <a:t/>
            </a:r>
            <a:br>
              <a:rPr lang="pt-BR" sz="3600" b="1" dirty="0" smtClean="0">
                <a:latin typeface="Trebuchet MS" pitchFamily="34" charset="0"/>
              </a:rPr>
            </a:br>
            <a:r>
              <a:rPr lang="pt-BR" sz="3600" b="1" dirty="0" smtClean="0">
                <a:latin typeface="Trebuchet MS" pitchFamily="34" charset="0"/>
              </a:rPr>
              <a:t/>
            </a:r>
            <a:br>
              <a:rPr lang="pt-BR" sz="3600" b="1" dirty="0" smtClean="0">
                <a:latin typeface="Trebuchet MS" pitchFamily="34" charset="0"/>
              </a:rPr>
            </a:br>
            <a:r>
              <a:rPr lang="pt-BR" sz="4000" b="1" dirty="0" smtClean="0">
                <a:latin typeface="Trebuchet MS" pitchFamily="34" charset="0"/>
              </a:rPr>
              <a:t>Lembre-se: “Todo o acidente pode ser evitado.” </a:t>
            </a:r>
            <a:r>
              <a:rPr lang="pt-BR" b="1" dirty="0" smtClean="0">
                <a:latin typeface="Trebuchet MS" pitchFamily="34" charset="0"/>
              </a:rPr>
              <a:t/>
            </a:r>
            <a:br>
              <a:rPr lang="pt-BR" b="1" dirty="0" smtClean="0">
                <a:latin typeface="Trebuchet MS" pitchFamily="34" charset="0"/>
              </a:rPr>
            </a:b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23059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e lego azul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952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67544" y="45086"/>
            <a:ext cx="9144000" cy="6858000"/>
            <a:chOff x="0" y="0"/>
            <a:chExt cx="9144000" cy="6858000"/>
          </a:xfrm>
        </p:grpSpPr>
        <p:pic>
          <p:nvPicPr>
            <p:cNvPr id="9" name="Picture 3" descr="H:\Energisa\ENER 011 - Templates B+¦ssola e Institucional\promo bussola\logo bussola com sombra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9592" y="0"/>
              <a:ext cx="8244408" cy="6858000"/>
            </a:xfrm>
            <a:prstGeom prst="rect">
              <a:avLst/>
            </a:prstGeom>
            <a:noFill/>
          </p:spPr>
        </p:pic>
        <p:pic>
          <p:nvPicPr>
            <p:cNvPr id="6" name="Picture 6" descr="H:\Energisa\ENER 011 - Templates B+¦ssola e Institucional\promo bussola\logo branca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97" y="404664"/>
              <a:ext cx="1789614" cy="5814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5" t="51046" r="33612" b="40177"/>
            <a:stretch/>
          </p:blipFill>
          <p:spPr bwMode="auto">
            <a:xfrm>
              <a:off x="0" y="6321189"/>
              <a:ext cx="3721769" cy="530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0" y="2128463"/>
            <a:ext cx="6922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TEMA:</a:t>
            </a:r>
          </a:p>
          <a:p>
            <a:pPr algn="ctr"/>
            <a:r>
              <a:rPr lang="pt-BR" sz="3200" b="1" dirty="0" smtClean="0"/>
              <a:t>PRÉ-APR</a:t>
            </a:r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1268760"/>
            <a:ext cx="83529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Objetivo: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Esse procedimento visa minimizar imprevistos na execução de serviços, tanto na parte técnica mas principalmente quanto a Segurança do Trabalho, como complemento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APR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Utilizando o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quadro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a equipe melhora a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identificação dos possíveis riscos eminentes ao serviço que será executado, melhorando a compreensão, através de observações e desenhos das atividades que serão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efetuadas.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9184" y="4149080"/>
            <a:ext cx="83392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C00000"/>
                </a:solidFill>
                <a:latin typeface="Arial" charset="0"/>
              </a:rPr>
              <a:t>Aplicação: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C00000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Equipes de manutenção e construção de rede.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124744"/>
            <a:ext cx="626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ANÁLISE PRELIMINAR DE RISCO COM </a:t>
            </a:r>
            <a:r>
              <a:rPr lang="pt-BR" sz="2400" dirty="0" smtClean="0"/>
              <a:t>O QUADRO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23528" y="159866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000" b="1" dirty="0"/>
          </a:p>
          <a:p>
            <a:pPr algn="just"/>
            <a:r>
              <a:rPr lang="pt-BR" b="1" dirty="0">
                <a:solidFill>
                  <a:srgbClr val="C00000"/>
                </a:solidFill>
              </a:rPr>
              <a:t>Responsável pela execução do serviço:  </a:t>
            </a:r>
            <a:r>
              <a:rPr lang="pt-BR" dirty="0"/>
              <a:t>No dia da execução do serviço, </a:t>
            </a:r>
            <a:r>
              <a:rPr lang="pt-BR" dirty="0" smtClean="0"/>
              <a:t>antes do preenchimento do </a:t>
            </a:r>
            <a:r>
              <a:rPr lang="pt-BR" dirty="0"/>
              <a:t>formulário da </a:t>
            </a:r>
            <a:r>
              <a:rPr lang="pt-BR" dirty="0" smtClean="0"/>
              <a:t>APR, </a:t>
            </a:r>
            <a:r>
              <a:rPr lang="pt-BR" dirty="0"/>
              <a:t>o responsável pelo serviço deverá fazer </a:t>
            </a:r>
            <a:r>
              <a:rPr lang="pt-BR" dirty="0" smtClean="0"/>
              <a:t>o planejamento e a análise dos Riscos no quadro, </a:t>
            </a:r>
            <a:r>
              <a:rPr lang="pt-BR" dirty="0"/>
              <a:t>referente </a:t>
            </a:r>
            <a:r>
              <a:rPr lang="pt-BR" dirty="0" smtClean="0"/>
              <a:t>a atividade a ser executada. </a:t>
            </a:r>
          </a:p>
          <a:p>
            <a:pPr algn="just"/>
            <a:r>
              <a:rPr lang="pt-BR" dirty="0" smtClean="0"/>
              <a:t>Após montagem da PRÉ-APR no quadro a equipe preencherá o formulário da APR, finalizado o processo de avaliação dos riscos envolvidos na atividade.</a:t>
            </a:r>
            <a:endParaRPr lang="pt-BR" dirty="0"/>
          </a:p>
        </p:txBody>
      </p:sp>
      <p:pic>
        <p:nvPicPr>
          <p:cNvPr id="1026" name="Picture 2" descr="C:\Users\fcm\Desktop\Fotos set out\Fotos Flip shart\20160518_09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487936" cy="261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fcm\Desktop\Fotos set out\Fotos Flip shart\20160518_094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526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82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19675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Passo a passo:</a:t>
            </a:r>
            <a:endParaRPr lang="es-ES" sz="2000" dirty="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39552" y="1628800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Reunir a equipe em frente ao quadro;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Elaborar </a:t>
            </a:r>
            <a:r>
              <a:rPr lang="pt-BR" sz="2000" dirty="0" smtClean="0"/>
              <a:t>os desenhos e observações </a:t>
            </a:r>
            <a:r>
              <a:rPr lang="pt-BR" sz="2000" dirty="0" smtClean="0"/>
              <a:t>conforme projeto e/ou OS, </a:t>
            </a:r>
            <a:r>
              <a:rPr lang="pt-BR" sz="2000" dirty="0" smtClean="0"/>
              <a:t>detalhando os riscos e as medidas de controle sugeridas</a:t>
            </a:r>
            <a:r>
              <a:rPr lang="pt-BR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Distribuir a atividade para equipe;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Avaliar os riscos e aponta-los na PRÉ-APR;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Verificar as medidas de controle referente aos risco encontrados;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Realizar o preenchimento do formulário da APR, baseado nas informações identificadas no quadro.</a:t>
            </a:r>
            <a:endParaRPr lang="pt-BR" sz="2000" dirty="0" smtClean="0"/>
          </a:p>
          <a:p>
            <a:pPr algn="just"/>
            <a:endParaRPr lang="pt-BR" sz="20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76581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47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4"/>
          <p:cNvSpPr/>
          <p:nvPr/>
        </p:nvSpPr>
        <p:spPr>
          <a:xfrm>
            <a:off x="6013030" y="3429000"/>
            <a:ext cx="96295" cy="24909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91440" marR="4445" indent="-6350" algn="l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752" y="854929"/>
            <a:ext cx="521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EXEMPLO </a:t>
            </a:r>
            <a:r>
              <a:rPr lang="pt-BR" sz="2800" dirty="0" smtClean="0"/>
              <a:t>PRÉ </a:t>
            </a:r>
            <a:r>
              <a:rPr lang="pt-BR" sz="2800" dirty="0" smtClean="0"/>
              <a:t>APR, COM </a:t>
            </a:r>
            <a:r>
              <a:rPr lang="pt-BR" sz="2800" dirty="0" smtClean="0"/>
              <a:t>QUADRO</a:t>
            </a:r>
            <a:endParaRPr lang="pt-BR" sz="2800" dirty="0"/>
          </a:p>
        </p:txBody>
      </p:sp>
      <p:pic>
        <p:nvPicPr>
          <p:cNvPr id="7" name="Picture 2" descr="C:\Users\br0719438117\Desktop\APR 30-07-12\Nova APR 08-08-12\FLIP SART\FOTOS\11092012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87" y="1339252"/>
            <a:ext cx="279808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br0719438117\Desktop\APR 30-07-12\Nova APR 08-08-12\FLIP SART\FOTOS\1109201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626" y="1378149"/>
            <a:ext cx="2788863" cy="2195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C:\Users\br0719438117\Desktop\APR 30-07-12\Nova APR 08-08-12\FLIP SART\FOTOS\11092012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48" y="1378149"/>
            <a:ext cx="288089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114115" y="3538389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Poste de madeira com a base danificada (podre, queimada, </a:t>
            </a:r>
            <a:r>
              <a:rPr lang="pt-BR" dirty="0" err="1"/>
              <a:t>etc</a:t>
            </a:r>
            <a:r>
              <a:rPr lang="pt-BR" dirty="0"/>
              <a:t>).</a:t>
            </a:r>
          </a:p>
          <a:p>
            <a:pPr algn="just"/>
            <a:r>
              <a:rPr lang="pt-BR" u="sng" dirty="0">
                <a:solidFill>
                  <a:srgbClr val="6600FF"/>
                </a:solidFill>
              </a:rPr>
              <a:t>Medida de controle</a:t>
            </a:r>
            <a:r>
              <a:rPr lang="pt-BR" dirty="0"/>
              <a:t>: Antes de iniciar os serviços no poste, solicitar que o </a:t>
            </a:r>
            <a:r>
              <a:rPr lang="pt-BR" dirty="0" err="1"/>
              <a:t>guindauto</a:t>
            </a:r>
            <a:r>
              <a:rPr lang="pt-BR" dirty="0"/>
              <a:t> mantenha sua lança segurando-o para que se possa trabalhar no mesmo. Sendo necessário utilizar caçamba para efetuar os serviços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174102" y="3573937"/>
            <a:ext cx="2862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Local com irregularidades no solo, com desnível.</a:t>
            </a:r>
          </a:p>
          <a:p>
            <a:pPr algn="just"/>
            <a:r>
              <a:rPr lang="pt-BR" u="sng" dirty="0">
                <a:solidFill>
                  <a:srgbClr val="6600FF"/>
                </a:solidFill>
              </a:rPr>
              <a:t>Medida de controle</a:t>
            </a:r>
            <a:r>
              <a:rPr lang="pt-BR" dirty="0"/>
              <a:t>: Abrir as sapatas, colocar pranchão nas mesmas e colocar calço nas rodas do veículo</a:t>
            </a:r>
            <a:r>
              <a:rPr lang="pt-BR" dirty="0" smtClean="0"/>
              <a:t>.</a:t>
            </a:r>
          </a:p>
          <a:p>
            <a:pPr algn="just"/>
            <a:endParaRPr lang="pt-BR" b="1" dirty="0">
              <a:solidFill>
                <a:srgbClr val="002060"/>
              </a:solidFill>
            </a:endParaRP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Obs.: Indicar sempre qual o colaborador que irá executar o serviço</a:t>
            </a:r>
            <a:endParaRPr lang="es-ES" b="1" dirty="0">
              <a:solidFill>
                <a:srgbClr val="002060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187866" y="3573937"/>
            <a:ext cx="26586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Circuito ao lado que irá executar os serviços está energizado.</a:t>
            </a:r>
          </a:p>
          <a:p>
            <a:pPr algn="just"/>
            <a:r>
              <a:rPr lang="pt-BR" u="sng" dirty="0">
                <a:solidFill>
                  <a:srgbClr val="6600FF"/>
                </a:solidFill>
              </a:rPr>
              <a:t>Medida de controle</a:t>
            </a:r>
            <a:r>
              <a:rPr lang="pt-BR" dirty="0"/>
              <a:t>: Colocação de manta isolada no  braço da luminária, ser for necessário, também colocar na rede do circuito energizado próximo a execução do serviço.</a:t>
            </a:r>
          </a:p>
        </p:txBody>
      </p:sp>
    </p:spTree>
    <p:extLst>
      <p:ext uri="{BB962C8B-B14F-4D97-AF65-F5344CB8AC3E}">
        <p14:creationId xmlns:p14="http://schemas.microsoft.com/office/powerpoint/2010/main" val="39370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C00000"/>
                </a:solidFill>
              </a:rPr>
              <a:t>1-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Dia do serviço:</a:t>
            </a:r>
          </a:p>
          <a:p>
            <a:pPr marL="0" indent="0" algn="just">
              <a:buNone/>
            </a:pPr>
            <a:r>
              <a:rPr lang="pt-BR" dirty="0"/>
              <a:t>Colocar na parte de cima do quadro, a Hora e a Data da execução do serviço;</a:t>
            </a:r>
          </a:p>
          <a:p>
            <a:pPr marL="0" indent="0" algn="just">
              <a:buNone/>
            </a:pPr>
            <a:r>
              <a:rPr lang="pt-BR" sz="3600" b="1" dirty="0">
                <a:solidFill>
                  <a:srgbClr val="C00000"/>
                </a:solidFill>
              </a:rPr>
              <a:t>2- </a:t>
            </a:r>
            <a:r>
              <a:rPr lang="pt-BR" dirty="0">
                <a:solidFill>
                  <a:srgbClr val="FF0000"/>
                </a:solidFill>
              </a:rPr>
              <a:t>Documento:</a:t>
            </a:r>
          </a:p>
          <a:p>
            <a:pPr marL="0" indent="0" algn="just">
              <a:buNone/>
            </a:pPr>
            <a:r>
              <a:rPr lang="pt-BR" dirty="0"/>
              <a:t>Indicar o número do documento de autorização do serviço (ex: </a:t>
            </a:r>
            <a:r>
              <a:rPr lang="pt-BR" dirty="0" smtClean="0"/>
              <a:t>numero da obra);</a:t>
            </a:r>
            <a:endParaRPr lang="pt-BR" dirty="0"/>
          </a:p>
          <a:p>
            <a:pPr marL="0" indent="0" algn="just">
              <a:buNone/>
            </a:pPr>
            <a:r>
              <a:rPr lang="pt-BR" sz="3600" b="1" dirty="0">
                <a:solidFill>
                  <a:srgbClr val="C00000"/>
                </a:solidFill>
              </a:rPr>
              <a:t>3- </a:t>
            </a:r>
            <a:r>
              <a:rPr lang="pt-BR" dirty="0">
                <a:solidFill>
                  <a:srgbClr val="FF0000"/>
                </a:solidFill>
              </a:rPr>
              <a:t>Endereço:</a:t>
            </a:r>
          </a:p>
          <a:p>
            <a:pPr marL="0" indent="0" algn="just">
              <a:buNone/>
            </a:pPr>
            <a:r>
              <a:rPr lang="pt-BR" dirty="0"/>
              <a:t> Informar a localidade, município, cidade;</a:t>
            </a:r>
          </a:p>
          <a:p>
            <a:pPr marL="0" indent="0" algn="just">
              <a:buNone/>
            </a:pPr>
            <a:r>
              <a:rPr lang="pt-BR" sz="3600" b="1" dirty="0">
                <a:solidFill>
                  <a:srgbClr val="C00000"/>
                </a:solidFill>
              </a:rPr>
              <a:t>4-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Circuito:</a:t>
            </a:r>
          </a:p>
          <a:p>
            <a:pPr marL="0" indent="0" algn="just">
              <a:buNone/>
            </a:pPr>
            <a:r>
              <a:rPr lang="pt-BR" dirty="0"/>
              <a:t>Indicar o circuito a qual será feito o serviço, informando a manobras, as chaves, equipamentos, etc.</a:t>
            </a:r>
          </a:p>
          <a:p>
            <a:pPr marL="0" indent="0" algn="just">
              <a:buNone/>
            </a:pPr>
            <a:r>
              <a:rPr lang="pt-BR" sz="3600" b="1" dirty="0">
                <a:solidFill>
                  <a:srgbClr val="C00000"/>
                </a:solidFill>
              </a:rPr>
              <a:t>5- </a:t>
            </a:r>
            <a:r>
              <a:rPr lang="pt-BR" dirty="0">
                <a:solidFill>
                  <a:srgbClr val="FF0000"/>
                </a:solidFill>
              </a:rPr>
              <a:t>Manobra(s):</a:t>
            </a:r>
          </a:p>
          <a:p>
            <a:pPr marL="0" indent="0" algn="just">
              <a:buNone/>
            </a:pPr>
            <a:r>
              <a:rPr lang="pt-BR" dirty="0"/>
              <a:t>Desenhar como será a(s) manobra(s) e os colaboradores que estão envolvidos com a mesma. </a:t>
            </a:r>
          </a:p>
          <a:p>
            <a:pPr marL="0" indent="0" algn="just">
              <a:buNone/>
            </a:pPr>
            <a:r>
              <a:rPr lang="pt-BR" sz="4000" b="1" dirty="0">
                <a:solidFill>
                  <a:srgbClr val="C00000"/>
                </a:solidFill>
              </a:rPr>
              <a:t>6- </a:t>
            </a:r>
            <a:r>
              <a:rPr lang="pt-BR" sz="3600" dirty="0"/>
              <a:t> </a:t>
            </a:r>
            <a:r>
              <a:rPr lang="pt-BR" sz="3600" dirty="0">
                <a:solidFill>
                  <a:srgbClr val="FF0000"/>
                </a:solidFill>
              </a:rPr>
              <a:t>Estruturas :</a:t>
            </a:r>
          </a:p>
          <a:p>
            <a:pPr marL="0" indent="0" algn="just">
              <a:buNone/>
            </a:pPr>
            <a:r>
              <a:rPr lang="pt-BR" dirty="0"/>
              <a:t>Deve-se proceder com um gráfico ilustrativo indicando as estruturas, e onde cada colaborador deverá estar e qual a sua tarefa que irá executar, considerando todos os possíveis riscos.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07704" y="12687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INFORMAÇÕES QUE COMPÕEM O QUADRO: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7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492896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</a:rPr>
              <a:t>7-</a:t>
            </a:r>
            <a:r>
              <a:rPr lang="pt-BR" dirty="0"/>
              <a:t> </a:t>
            </a:r>
            <a:r>
              <a:rPr lang="pt-BR" dirty="0" smtClean="0">
                <a:solidFill>
                  <a:srgbClr val="FF0000"/>
                </a:solidFill>
              </a:rPr>
              <a:t>DITAIS: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Indicar a aplicação </a:t>
            </a:r>
            <a:r>
              <a:rPr lang="pt-BR" dirty="0" smtClean="0"/>
              <a:t>dos DITAIS;</a:t>
            </a:r>
            <a:endParaRPr lang="pt-BR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8- </a:t>
            </a:r>
            <a:r>
              <a:rPr lang="pt-BR" dirty="0">
                <a:solidFill>
                  <a:srgbClr val="FF0000"/>
                </a:solidFill>
              </a:rPr>
              <a:t>Turma:</a:t>
            </a:r>
          </a:p>
          <a:p>
            <a:pPr algn="just"/>
            <a:r>
              <a:rPr lang="pt-BR" dirty="0"/>
              <a:t>Toda turma deverá participar  desse procedimento.</a:t>
            </a:r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9- </a:t>
            </a:r>
            <a:r>
              <a:rPr lang="pt-BR" dirty="0">
                <a:solidFill>
                  <a:srgbClr val="FF0000"/>
                </a:solidFill>
              </a:rPr>
              <a:t>Equipe:</a:t>
            </a:r>
          </a:p>
          <a:p>
            <a:pPr algn="just"/>
            <a:r>
              <a:rPr lang="pt-BR" dirty="0"/>
              <a:t> Cada turma deverá fazer a sua APR em seu </a:t>
            </a:r>
            <a:r>
              <a:rPr lang="pt-BR" dirty="0" smtClean="0"/>
              <a:t>quadro, </a:t>
            </a:r>
            <a:r>
              <a:rPr lang="pt-BR" dirty="0"/>
              <a:t>em frente a</a:t>
            </a:r>
            <a:r>
              <a:rPr lang="pt-BR" dirty="0" smtClean="0"/>
              <a:t>o veículo.</a:t>
            </a:r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10-</a:t>
            </a:r>
            <a:r>
              <a:rPr lang="pt-BR" dirty="0"/>
              <a:t>  </a:t>
            </a:r>
            <a:r>
              <a:rPr lang="pt-BR" dirty="0">
                <a:solidFill>
                  <a:srgbClr val="FF0000"/>
                </a:solidFill>
              </a:rPr>
              <a:t>Supervisão:</a:t>
            </a:r>
          </a:p>
          <a:p>
            <a:pPr algn="just"/>
            <a:r>
              <a:rPr lang="pt-BR" dirty="0"/>
              <a:t>Quando houver várias turmas envolvidas no mesmo desligamento, o supervisor responsável pelos serviços, deverá participar de uma </a:t>
            </a:r>
            <a:r>
              <a:rPr lang="pt-BR" dirty="0" smtClean="0"/>
              <a:t>PRÉ-APR (quadro) </a:t>
            </a:r>
            <a:r>
              <a:rPr lang="pt-BR" dirty="0"/>
              <a:t>que envolva todos os serviços, com a participação de todos os encarregados. Depois cada encarregado com sua turma fará a sua </a:t>
            </a:r>
            <a:r>
              <a:rPr lang="pt-BR" dirty="0" smtClean="0"/>
              <a:t>APR.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13994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A PASSO DA APR COM </a:t>
            </a:r>
            <a:r>
              <a:rPr lang="pt-BR" dirty="0" smtClean="0"/>
              <a:t>	QUADRO: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26876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Pontos fortes observados após implementação do quadro: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Redução do número de acidente;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Eliminação do preenchimento do formulário da APR de maneira automática;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Melhoria no planejamento da atividade;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Melhor entendimento da atividade por parte da equipe envolvida no trabalho;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há percepção de perda de produtividade das equipes após a implementação da PRÉ APR;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Aumento do nível de segurança para execução da tarefa.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1026" name="Picture 2" descr="C:\Users\fcm\Desktop\INSPEÇÃO\2017\03-17\IMG_8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3532"/>
            <a:ext cx="2016224" cy="26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ADAC55BFC366408F62C73A542C4ABD" ma:contentTypeVersion="1" ma:contentTypeDescription="Crie um novo documento." ma:contentTypeScope="" ma:versionID="40e89b7a35c4e1cb8b453964daf5b3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bb9b934f48b0049b802e1bedd5a4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38AEC6-C0D0-4BC2-AC39-1E3CCE81E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9AAC81-E690-4C4E-8DAD-0171F2BC1031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63D0539-D9E3-4CEB-823A-5852093A7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697</Words>
  <Application>Microsoft Office PowerPoint</Application>
  <PresentationFormat>Apresentação na tela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PRÉ APR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Lembre-se: “Todo o acidente pode ser evitado.”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</dc:creator>
  <cp:lastModifiedBy>fcm</cp:lastModifiedBy>
  <cp:revision>281</cp:revision>
  <dcterms:created xsi:type="dcterms:W3CDTF">2014-03-09T17:46:53Z</dcterms:created>
  <dcterms:modified xsi:type="dcterms:W3CDTF">2017-05-09T12:56:31Z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0x01010075ADAC55BFC366408F62C73A542C4ABD</vt:lpwstr>
  </property>
</Properties>
</file>